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2" r:id="rId1"/>
  </p:sldMasterIdLst>
  <p:notesMasterIdLst>
    <p:notesMasterId r:id="rId15"/>
  </p:notesMasterIdLst>
  <p:sldIdLst>
    <p:sldId id="423" r:id="rId2"/>
    <p:sldId id="428" r:id="rId3"/>
    <p:sldId id="435" r:id="rId4"/>
    <p:sldId id="431" r:id="rId5"/>
    <p:sldId id="426" r:id="rId6"/>
    <p:sldId id="430" r:id="rId7"/>
    <p:sldId id="429" r:id="rId8"/>
    <p:sldId id="425" r:id="rId9"/>
    <p:sldId id="432" r:id="rId10"/>
    <p:sldId id="424" r:id="rId11"/>
    <p:sldId id="434" r:id="rId12"/>
    <p:sldId id="433" r:id="rId13"/>
    <p:sldId id="322" r:id="rId14"/>
  </p:sldIdLst>
  <p:sldSz cx="9144000" cy="6858000" type="screen4x3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BC9DB"/>
    <a:srgbClr val="3CB9D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98" autoAdjust="0"/>
    <p:restoredTop sz="93933" autoAdjust="0"/>
  </p:normalViewPr>
  <p:slideViewPr>
    <p:cSldViewPr>
      <p:cViewPr varScale="1">
        <p:scale>
          <a:sx n="116" d="100"/>
          <a:sy n="116" d="100"/>
        </p:scale>
        <p:origin x="-193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06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FE531-FFA3-458F-9BAA-4F235DAA0164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4B3687-9C78-4E62-94C5-AED86D6C9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2683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A5FD1-669B-4ADD-BD11-5EF437458406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F98E9-8A4D-4343-970A-2FC162FC00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A5FD1-669B-4ADD-BD11-5EF437458406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F98E9-8A4D-4343-970A-2FC162FC00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A5FD1-669B-4ADD-BD11-5EF437458406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F98E9-8A4D-4343-970A-2FC162FC00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A5FD1-669B-4ADD-BD11-5EF437458406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F98E9-8A4D-4343-970A-2FC162FC00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A5FD1-669B-4ADD-BD11-5EF437458406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F98E9-8A4D-4343-970A-2FC162FC00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A5FD1-669B-4ADD-BD11-5EF437458406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F98E9-8A4D-4343-970A-2FC162FC00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A5FD1-669B-4ADD-BD11-5EF437458406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F98E9-8A4D-4343-970A-2FC162FC00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A5FD1-669B-4ADD-BD11-5EF437458406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F98E9-8A4D-4343-970A-2FC162FC00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A5FD1-669B-4ADD-BD11-5EF437458406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F98E9-8A4D-4343-970A-2FC162FC00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A5FD1-669B-4ADD-BD11-5EF437458406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F98E9-8A4D-4343-970A-2FC162FC00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A5FD1-669B-4ADD-BD11-5EF437458406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AF98E9-8A4D-4343-970A-2FC162FC00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C4A5FD1-669B-4ADD-BD11-5EF437458406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AF98E9-8A4D-4343-970A-2FC162FC009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2541" y="65544"/>
            <a:ext cx="7143800" cy="1923296"/>
          </a:xfrm>
        </p:spPr>
        <p:txBody>
          <a:bodyPr>
            <a:noAutofit/>
          </a:bodyPr>
          <a:lstStyle/>
          <a:p>
            <a:pPr algn="ctr"/>
            <a:r>
              <a:rPr lang="ru-RU" sz="23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Санкт-Петербургское государственное бюджетное учреждение </a:t>
            </a:r>
            <a:r>
              <a:rPr lang="ru-RU" sz="23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здравоохранения </a:t>
            </a:r>
            <a:r>
              <a:rPr lang="en-US" sz="23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3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«Городская поликлиника № 43</a:t>
            </a:r>
            <a:r>
              <a:rPr lang="ru-RU" sz="23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3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3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3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686700" cy="4873752"/>
          </a:xfrm>
        </p:spPr>
        <p:txBody>
          <a:bodyPr>
            <a:normAutofit/>
          </a:bodyPr>
          <a:lstStyle/>
          <a:p>
            <a:pPr algn="ctr"/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15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15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988840"/>
            <a:ext cx="9144000" cy="4977343"/>
          </a:xfrm>
          <a:prstGeom prst="rect">
            <a:avLst/>
          </a:prstGeom>
        </p:spPr>
      </p:pic>
      <p:pic>
        <p:nvPicPr>
          <p:cNvPr id="5" name="Picture 3" descr="C:\Users\s.koval\Desktop\Важное\Мусор\Utverzhdena_czvetnaya_bez_gradienta.jpg"/>
          <p:cNvPicPr>
            <a:picLocks noChangeAspect="1" noChangeArrowheads="1"/>
          </p:cNvPicPr>
          <p:nvPr/>
        </p:nvPicPr>
        <p:blipFill>
          <a:blip r:embed="rId3" cstate="print"/>
          <a:srcRect l="29679" r="27591"/>
          <a:stretch>
            <a:fillRect/>
          </a:stretch>
        </p:blipFill>
        <p:spPr bwMode="auto">
          <a:xfrm>
            <a:off x="395536" y="2377480"/>
            <a:ext cx="1368151" cy="1318632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196752"/>
            <a:ext cx="8328505" cy="4680520"/>
          </a:xfrm>
          <a:prstGeom prst="rect">
            <a:avLst/>
          </a:prstGeom>
        </p:spPr>
      </p:pic>
      <p:pic>
        <p:nvPicPr>
          <p:cNvPr id="10" name="Picture 3" descr="C:\Users\s.koval\Desktop\Важное\Мусор\Utverzhdena_czvetnaya_bez_gradienta.jpg"/>
          <p:cNvPicPr>
            <a:picLocks noChangeAspect="1" noChangeArrowheads="1"/>
          </p:cNvPicPr>
          <p:nvPr/>
        </p:nvPicPr>
        <p:blipFill>
          <a:blip r:embed="rId3" cstate="print"/>
          <a:srcRect l="29679" r="27591"/>
          <a:stretch>
            <a:fillRect/>
          </a:stretch>
        </p:blipFill>
        <p:spPr bwMode="auto">
          <a:xfrm>
            <a:off x="214283" y="142851"/>
            <a:ext cx="1045349" cy="991716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52768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/>
          <p:cNvSpPr/>
          <p:nvPr/>
        </p:nvSpPr>
        <p:spPr>
          <a:xfrm>
            <a:off x="291511" y="2037034"/>
            <a:ext cx="3426120" cy="3996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" name="Прямоугольник 6"/>
          <p:cNvSpPr/>
          <p:nvPr/>
        </p:nvSpPr>
        <p:spPr>
          <a:xfrm>
            <a:off x="2198791" y="4019194"/>
            <a:ext cx="51051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entury Gothic"/>
                <a:ea typeface="Calibri"/>
              </a:rPr>
              <a:t>Кто должен проходить наставничество?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3" name="Прямоугольник 12"/>
          <p:cNvSpPr/>
          <p:nvPr/>
        </p:nvSpPr>
        <p:spPr>
          <a:xfrm>
            <a:off x="2198791" y="4019194"/>
            <a:ext cx="51051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entury Gothic"/>
                <a:ea typeface="Calibri"/>
              </a:rPr>
              <a:t>Кто должен проходить наставничество?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4" name="Прямоугольник 13"/>
          <p:cNvSpPr/>
          <p:nvPr/>
        </p:nvSpPr>
        <p:spPr>
          <a:xfrm>
            <a:off x="2198791" y="4019194"/>
            <a:ext cx="51051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entury Gothic"/>
                <a:ea typeface="Calibri"/>
              </a:rPr>
              <a:t>Кто должен проходить наставничество?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5" name="Прямоугольник 23"/>
          <p:cNvSpPr/>
          <p:nvPr/>
        </p:nvSpPr>
        <p:spPr>
          <a:xfrm>
            <a:off x="1227511" y="2111194"/>
            <a:ext cx="44330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  <a:ea typeface="Calibri"/>
              </a:rPr>
              <a:t>Кто должен проходить наставничество?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6" name="Прямоугольник 21"/>
          <p:cNvSpPr/>
          <p:nvPr/>
        </p:nvSpPr>
        <p:spPr>
          <a:xfrm>
            <a:off x="107504" y="980728"/>
            <a:ext cx="60955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1. </a:t>
            </a:r>
            <a:r>
              <a:rPr lang="ru-RU" sz="1800" b="1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Кто должен проходить наставничество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37" name="Прямоугольник 22"/>
          <p:cNvSpPr/>
          <p:nvPr/>
        </p:nvSpPr>
        <p:spPr>
          <a:xfrm>
            <a:off x="102987" y="1288831"/>
            <a:ext cx="8856984" cy="206064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Согласно части 3.3 статьи 69 Федерального закона от 21.11.2011 № 323-ФЗ </a:t>
            </a:r>
            <a:r>
              <a:rPr sz="1600" dirty="0"/>
              <a:t/>
            </a:r>
            <a:br>
              <a:rPr sz="1600" dirty="0"/>
            </a:b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«Об основах охраны здоровья граждан в Российской Федерации» выпускники образовательных медицинских учреждений независимо от формы обучения, которые впервые прошли первичную или первичную специализированную аккредитацию после 1 марта 2026 года,  проходят наставничество по основному месту работы в медицинских организациях, участвующих в реализации территориальных программ государственных гарантий бесплатного оказания гражданам медицинской помощи субъектов Российской Федерации</a:t>
            </a: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38" name="Прямоугольник 27"/>
          <p:cNvSpPr/>
          <p:nvPr/>
        </p:nvSpPr>
        <p:spPr>
          <a:xfrm>
            <a:off x="107504" y="3380914"/>
            <a:ext cx="609552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2. </a:t>
            </a:r>
            <a:r>
              <a:rPr lang="ru-RU" sz="1800" b="1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Можно ли изменить место  наставничество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39" name="Прямоугольник 24"/>
          <p:cNvSpPr/>
          <p:nvPr/>
        </p:nvSpPr>
        <p:spPr>
          <a:xfrm>
            <a:off x="102987" y="3700054"/>
            <a:ext cx="8719096" cy="18144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Можно, нет привязки к конкретному работодателю, но важно, что наставничество осуществляется до достижения установленного суммарного срока в зависимости от специальности (направления подготовки) и (или) места нахождения медицинских организаций, участвующих в реализации территориальных программ государственных гарантий бесплатного оказания гражданам медицинской помощи</a:t>
            </a:r>
            <a:r>
              <a:rPr lang="en-US" sz="1600" b="0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 </a:t>
            </a: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субъектов Российской Федерации, в которых осуществляется медицинская деятельность.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40" name="Прямоугольник 31"/>
          <p:cNvSpPr/>
          <p:nvPr/>
        </p:nvSpPr>
        <p:spPr>
          <a:xfrm>
            <a:off x="102987" y="5545916"/>
            <a:ext cx="67176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3. </a:t>
            </a:r>
            <a:r>
              <a:rPr lang="ru-RU" sz="1800" b="1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В какой срок необходимо пройти наставничество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41" name="Прямоугольник 25"/>
          <p:cNvSpPr/>
          <p:nvPr/>
        </p:nvSpPr>
        <p:spPr>
          <a:xfrm>
            <a:off x="102987" y="5927450"/>
            <a:ext cx="9707040" cy="57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Наставничество можно пройти в любое время 5-ти летнего допуска к медицинской деятельности специалиста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13" name="Прямоугольник 21"/>
          <p:cNvSpPr/>
          <p:nvPr/>
        </p:nvSpPr>
        <p:spPr>
          <a:xfrm>
            <a:off x="1115616" y="476672"/>
            <a:ext cx="609552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1" i="1" u="sng" strike="noStrike" spc="-1" dirty="0" smtClean="0">
                <a:solidFill>
                  <a:srgbClr val="002060"/>
                </a:solidFill>
                <a:latin typeface="Century Gothic"/>
                <a:ea typeface="Calibri"/>
              </a:rPr>
              <a:t>Часто задаваемые вопросы</a:t>
            </a:r>
            <a:endParaRPr lang="ru-RU" sz="2000" b="1" i="1" u="sng" strike="noStrike" spc="-1" dirty="0">
              <a:solidFill>
                <a:srgbClr val="00206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3955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2"/>
          <p:cNvSpPr/>
          <p:nvPr/>
        </p:nvSpPr>
        <p:spPr>
          <a:xfrm>
            <a:off x="226440" y="1288176"/>
            <a:ext cx="3426120" cy="3996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" name="Прямоугольник 6"/>
          <p:cNvSpPr/>
          <p:nvPr/>
        </p:nvSpPr>
        <p:spPr>
          <a:xfrm>
            <a:off x="2327040" y="3270336"/>
            <a:ext cx="44330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  <a:ea typeface="Calibri"/>
              </a:rPr>
              <a:t>Кто должен проходить наставничество?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6" name="Прямоугольник 12"/>
          <p:cNvSpPr/>
          <p:nvPr/>
        </p:nvSpPr>
        <p:spPr>
          <a:xfrm>
            <a:off x="2327040" y="3270336"/>
            <a:ext cx="44330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  <a:ea typeface="Calibri"/>
              </a:rPr>
              <a:t>Кто должен проходить наставничество?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7" name="Прямоугольник 13"/>
          <p:cNvSpPr/>
          <p:nvPr/>
        </p:nvSpPr>
        <p:spPr>
          <a:xfrm>
            <a:off x="2327040" y="3270336"/>
            <a:ext cx="44330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  <a:ea typeface="Calibri"/>
              </a:rPr>
              <a:t>Кто должен проходить наставничество?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8" name="Прямоугольник 23"/>
          <p:cNvSpPr/>
          <p:nvPr/>
        </p:nvSpPr>
        <p:spPr>
          <a:xfrm>
            <a:off x="1162440" y="1362336"/>
            <a:ext cx="44330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Arial"/>
                <a:ea typeface="Calibri"/>
              </a:rPr>
              <a:t>Кто должен проходить наставничество?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9" name="Прямоугольник 21"/>
          <p:cNvSpPr/>
          <p:nvPr/>
        </p:nvSpPr>
        <p:spPr>
          <a:xfrm>
            <a:off x="65880" y="817088"/>
            <a:ext cx="879588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4. </a:t>
            </a:r>
            <a:r>
              <a:rPr lang="ru-RU" sz="1800" b="1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Входит ли отпуск по уходу за ребенком или длительный больничный лист в период прохождения срока  наставничества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20" name="Прямоугольник 27"/>
          <p:cNvSpPr/>
          <p:nvPr/>
        </p:nvSpPr>
        <p:spPr>
          <a:xfrm>
            <a:off x="65880" y="3457536"/>
            <a:ext cx="960984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5. </a:t>
            </a:r>
            <a:r>
              <a:rPr lang="ru-RU" sz="1800" b="1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Чем регулируется прохождение наставничества по специальностям, полученным по дополнительным профессиональным образовательным программам 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21" name="Прямоугольник 1"/>
          <p:cNvSpPr/>
          <p:nvPr/>
        </p:nvSpPr>
        <p:spPr>
          <a:xfrm>
            <a:off x="65880" y="1455368"/>
            <a:ext cx="8826600" cy="206064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Согласно статьи 121 ТК РФ, периоды отсутствия работника на рабочем месте, за которыми сохраняется место работы (включая все виды декретных отпусков), не включаются в стаж, дающий право на различные виды профессиональной отработки. 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Наставничество - это практическая передача опыта и адаптация специалиста на рабочем месте в процессе выполнения им трудовой деятельности.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Приказом наставничество на этот срок приостанавливается, а после выхода сотрудника из декрета - возобновляется.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22" name="Прямоугольник 3"/>
          <p:cNvSpPr/>
          <p:nvPr/>
        </p:nvSpPr>
        <p:spPr>
          <a:xfrm>
            <a:off x="60537" y="4370136"/>
            <a:ext cx="8822288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strike="noStrike" spc="-1" dirty="0">
                <a:solidFill>
                  <a:srgbClr val="000000"/>
                </a:solidFill>
                <a:latin typeface="Century Gothic"/>
                <a:ea typeface="Calibri"/>
              </a:rPr>
              <a:t>В соответствии с рекомендациями, разработанными Федеральным центром поддержки добровольчества и наставничества в сфере охраны здоровья Минздрава России в отношении лиц, которым требуется адаптация на рабочем месте и совершенствование профессиональных компетенций в связи с продолжительным перерывом в осуществлении трудовой деятельности, переводом (назначением) на другую должность, иными причинами, наставничество осуществляется на основе приказа главного врача от 01 августа 2024 г. № 30-24/226 «Об утверждении Положения о наставничестве в СПб ГБУЗ Клиническая больница Святителя Луки»</a:t>
            </a:r>
            <a:endParaRPr lang="ru-RU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6505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85860"/>
            <a:ext cx="9107966" cy="5188092"/>
          </a:xfrm>
        </p:spPr>
        <p:txBody>
          <a:bodyPr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marL="0" indent="0" algn="ctr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5" name="Picture 3" descr="C:\Users\s.koval\Desktop\Важное\Мусор\Utverzhdena_czvetnaya_bez_gradienta.jpg"/>
          <p:cNvPicPr>
            <a:picLocks noChangeAspect="1" noChangeArrowheads="1"/>
          </p:cNvPicPr>
          <p:nvPr/>
        </p:nvPicPr>
        <p:blipFill>
          <a:blip r:embed="rId2" cstate="print"/>
          <a:srcRect l="29679" r="27591"/>
          <a:stretch>
            <a:fillRect/>
          </a:stretch>
        </p:blipFill>
        <p:spPr bwMode="auto">
          <a:xfrm>
            <a:off x="214283" y="142852"/>
            <a:ext cx="928693" cy="714380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33276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3017782" cy="1926503"/>
          </a:xfrm>
          <a:prstGeom prst="rect">
            <a:avLst/>
          </a:prstGeom>
        </p:spPr>
      </p:pic>
      <p:sp>
        <p:nvSpPr>
          <p:cNvPr id="5" name="Прямоугольник 10"/>
          <p:cNvSpPr/>
          <p:nvPr/>
        </p:nvSpPr>
        <p:spPr>
          <a:xfrm>
            <a:off x="107504" y="2005185"/>
            <a:ext cx="8784976" cy="4245863"/>
          </a:xfrm>
          <a:prstGeom prst="rect">
            <a:avLst/>
          </a:prstGeom>
          <a:noFill/>
          <a:ln w="0">
            <a:noFill/>
          </a:ln>
          <a:effectLst/>
        </p:spPr>
        <p:txBody>
          <a:bodyPr wrap="square" lIns="90000" tIns="45000" rIns="90000" bIns="45000" anchor="t">
            <a:spAutoFit/>
          </a:bodyPr>
          <a:lstStyle/>
          <a:p>
            <a:pPr lvl="0">
              <a:tabLst>
                <a:tab pos="0" algn="l"/>
              </a:tabLst>
            </a:pPr>
            <a:endParaRPr kumimoji="0" lang="ru-RU" sz="1800" b="0" i="0" u="none" strike="noStrike" kern="0" cap="none" spc="-1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Calibri"/>
            </a:endParaRPr>
          </a:p>
          <a:p>
            <a:pPr lvl="0">
              <a:tabLst>
                <a:tab pos="0" algn="l"/>
              </a:tabLst>
            </a:pPr>
            <a:r>
              <a:rPr kumimoji="0" lang="ru-RU" sz="1800" b="0" i="0" u="none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alibri"/>
              </a:rPr>
              <a:t>Согласно статье 351.8ТК РФ, наставничество в сфере труда — это </a:t>
            </a:r>
            <a:r>
              <a:rPr lang="ru-RU" kern="0" spc="-1" dirty="0">
                <a:solidFill>
                  <a:srgbClr val="000000"/>
                </a:solidFill>
                <a:latin typeface="Century Gothic"/>
                <a:ea typeface="Calibri"/>
              </a:rPr>
              <a:t>выполнение </a:t>
            </a:r>
            <a:r>
              <a:rPr lang="ru-RU" kern="0" spc="-1" dirty="0" smtClean="0">
                <a:solidFill>
                  <a:srgbClr val="000000"/>
                </a:solidFill>
                <a:latin typeface="Century Gothic"/>
                <a:ea typeface="Calibri"/>
              </a:rPr>
              <a:t>работником </a:t>
            </a:r>
            <a:r>
              <a:rPr kumimoji="0" lang="ru-RU" sz="1800" b="0" i="0" u="none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Calibri"/>
              </a:rPr>
              <a:t>с его письменного согласия по поручению работодателя дополнительной работы. Эта работа заключается в оказании другому сотруднику помощи в овладении необходимыми навыками на производстве или рабочем месте по его профессии</a:t>
            </a:r>
          </a:p>
          <a:p>
            <a:pPr lvl="0">
              <a:tabLst>
                <a:tab pos="0" algn="l"/>
              </a:tabLst>
            </a:pPr>
            <a:endParaRPr lang="ru-RU" kern="0" spc="-1" dirty="0">
              <a:solidFill>
                <a:srgbClr val="000000"/>
              </a:solidFill>
              <a:latin typeface="Century Gothic"/>
              <a:ea typeface="Calibri"/>
            </a:endParaRPr>
          </a:p>
          <a:p>
            <a:pPr lvl="0">
              <a:tabLst>
                <a:tab pos="0" algn="l"/>
              </a:tabLst>
            </a:pPr>
            <a:r>
              <a:rPr lang="ru-RU" sz="1400" spc="-1" dirty="0" smtClean="0">
                <a:solidFill>
                  <a:srgbClr val="000000"/>
                </a:solidFill>
                <a:latin typeface="Century Gothic"/>
                <a:ea typeface="Calibri"/>
              </a:rPr>
              <a:t>Главные </a:t>
            </a:r>
            <a:r>
              <a:rPr lang="ru-RU" sz="1400" spc="-1" dirty="0">
                <a:solidFill>
                  <a:srgbClr val="000000"/>
                </a:solidFill>
                <a:latin typeface="Century Gothic"/>
                <a:ea typeface="Calibri"/>
              </a:rPr>
              <a:t>правила статьи 351.8 ТК РФ</a:t>
            </a:r>
            <a:endParaRPr lang="ru-RU" sz="1400" spc="-1" dirty="0">
              <a:solidFill>
                <a:prstClr val="black"/>
              </a:solidFill>
              <a:latin typeface="Arial"/>
            </a:endParaRPr>
          </a:p>
          <a:p>
            <a:pPr lvl="0">
              <a:tabLst>
                <a:tab pos="0" algn="l"/>
              </a:tabLst>
            </a:pPr>
            <a:r>
              <a:rPr lang="ru-RU" sz="1400" b="1" spc="-1" dirty="0">
                <a:solidFill>
                  <a:srgbClr val="000000"/>
                </a:solidFill>
                <a:latin typeface="Century Gothic"/>
                <a:ea typeface="Calibri"/>
              </a:rPr>
              <a:t>Определение:</a:t>
            </a:r>
            <a:r>
              <a:rPr lang="ru-RU" sz="1400" spc="-1" dirty="0">
                <a:solidFill>
                  <a:srgbClr val="000000"/>
                </a:solidFill>
                <a:latin typeface="Century Gothic"/>
                <a:ea typeface="Calibri"/>
              </a:rPr>
              <a:t> Помощь коллеге в овладении навыками на рабочем месте по поручению Учреждения.</a:t>
            </a:r>
            <a:endParaRPr lang="ru-RU" sz="1400" spc="-1" dirty="0">
              <a:solidFill>
                <a:prstClr val="black"/>
              </a:solidFill>
              <a:latin typeface="Arial"/>
            </a:endParaRPr>
          </a:p>
          <a:p>
            <a:pPr lvl="0">
              <a:tabLst>
                <a:tab pos="0" algn="l"/>
              </a:tabLst>
            </a:pPr>
            <a:r>
              <a:rPr lang="ru-RU" sz="1400" b="1" spc="-1" dirty="0">
                <a:solidFill>
                  <a:srgbClr val="000000"/>
                </a:solidFill>
                <a:latin typeface="Century Gothic"/>
                <a:ea typeface="Calibri"/>
              </a:rPr>
              <a:t>Добровольность</a:t>
            </a:r>
            <a:r>
              <a:rPr lang="ru-RU" sz="1400" spc="-1" dirty="0">
                <a:solidFill>
                  <a:srgbClr val="000000"/>
                </a:solidFill>
                <a:latin typeface="Century Gothic"/>
                <a:ea typeface="Calibri"/>
              </a:rPr>
              <a:t>: Назначение наставником возможно исключительно при наличии письменного согласия сотрудника.</a:t>
            </a:r>
            <a:endParaRPr lang="ru-RU" sz="1400" spc="-1" dirty="0">
              <a:solidFill>
                <a:prstClr val="black"/>
              </a:solidFill>
              <a:latin typeface="Arial"/>
            </a:endParaRPr>
          </a:p>
          <a:p>
            <a:pPr lvl="0">
              <a:tabLst>
                <a:tab pos="0" algn="l"/>
              </a:tabLst>
            </a:pPr>
            <a:r>
              <a:rPr lang="ru-RU" sz="1400" b="1" spc="-1" dirty="0">
                <a:solidFill>
                  <a:srgbClr val="000000"/>
                </a:solidFill>
                <a:latin typeface="Century Gothic"/>
                <a:ea typeface="Calibri"/>
              </a:rPr>
              <a:t>Оформление</a:t>
            </a:r>
            <a:r>
              <a:rPr lang="ru-RU" sz="1400" spc="-1" dirty="0">
                <a:solidFill>
                  <a:srgbClr val="000000"/>
                </a:solidFill>
                <a:latin typeface="Century Gothic"/>
                <a:ea typeface="Calibri"/>
              </a:rPr>
              <a:t>: Содержание, форма и срок выполнения работы прописываются в дополнительном соглашении.</a:t>
            </a:r>
            <a:endParaRPr lang="ru-RU" sz="1400" spc="-1" dirty="0">
              <a:solidFill>
                <a:prstClr val="black"/>
              </a:solidFill>
              <a:latin typeface="Arial"/>
            </a:endParaRPr>
          </a:p>
          <a:p>
            <a:pPr lvl="0">
              <a:tabLst>
                <a:tab pos="0" algn="l"/>
              </a:tabLst>
            </a:pPr>
            <a:r>
              <a:rPr lang="ru-RU" sz="1400" b="1" spc="-1" dirty="0">
                <a:solidFill>
                  <a:srgbClr val="000000"/>
                </a:solidFill>
                <a:latin typeface="Century Gothic"/>
                <a:ea typeface="Calibri"/>
              </a:rPr>
              <a:t>Оплата труда</a:t>
            </a:r>
            <a:r>
              <a:rPr lang="ru-RU" sz="1400" spc="-1" dirty="0">
                <a:solidFill>
                  <a:srgbClr val="000000"/>
                </a:solidFill>
                <a:latin typeface="Century Gothic"/>
                <a:ea typeface="Calibri"/>
              </a:rPr>
              <a:t>: Размер и условия доплаты за наставничество обязательны к исполнению и фиксируются в договоре. В бюджетных организациях выплаты зависят от нормативных актов.</a:t>
            </a:r>
            <a:endParaRPr lang="ru-RU" sz="1400" spc="-1" dirty="0">
              <a:solidFill>
                <a:prstClr val="black"/>
              </a:solidFill>
              <a:latin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ru-RU" sz="1800" b="0" i="0" u="none" strike="noStrike" kern="0" cap="none" spc="-1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6310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</a:rPr>
              <a:t>Нормативно-правовая база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7384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 обязательного наставничества в сфере здравоохранения с 1 марта 2026 года регулируется двумя ключевыми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Приказами Минздрава России  от 5 марта 2026 года: № 167н (утверждает само положение о наставничестве) и № 166н (устанавливает сроки и перечень.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Базовые требования также закреплены Федеральным законом от 17 ноября 2025 года № 424-ФЗ.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/>
          <p:cNvSpPr/>
          <p:nvPr/>
        </p:nvSpPr>
        <p:spPr>
          <a:xfrm>
            <a:off x="1043608" y="201048"/>
            <a:ext cx="735876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1" strike="noStrike" spc="-1" dirty="0">
                <a:latin typeface="Century Gothic"/>
                <a:ea typeface="Calibri"/>
              </a:rPr>
              <a:t>СХЕМА РЕАЛИЗАЦИИ НАСТАВНИЧЕСТВА (424-ФЗ от 17.11.2025)</a:t>
            </a:r>
            <a:endParaRPr lang="ru-RU" sz="1800" b="1" strike="noStrike" spc="-1" dirty="0">
              <a:latin typeface="Arial"/>
            </a:endParaRPr>
          </a:p>
        </p:txBody>
      </p:sp>
      <p:sp>
        <p:nvSpPr>
          <p:cNvPr id="8" name="Скругленный прямоугольник 6"/>
          <p:cNvSpPr/>
          <p:nvPr/>
        </p:nvSpPr>
        <p:spPr>
          <a:xfrm>
            <a:off x="353192" y="894968"/>
            <a:ext cx="2532960" cy="709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45720" rIns="45720" numCol="1" spcCol="381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537BF6"/>
                </a:solidFill>
                <a:latin typeface="Century Gothic"/>
                <a:ea typeface="Calibri"/>
              </a:rPr>
              <a:t>Среднее учебное заведение 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9" name="Скругленный прямоугольник 13"/>
          <p:cNvSpPr/>
          <p:nvPr/>
        </p:nvSpPr>
        <p:spPr>
          <a:xfrm>
            <a:off x="6175652" y="754118"/>
            <a:ext cx="2633400" cy="10130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45720" rIns="45720" numCol="1" spcCol="381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 dirty="0">
                <a:solidFill>
                  <a:srgbClr val="537BF6"/>
                </a:solidFill>
                <a:latin typeface="Century Gothic"/>
                <a:ea typeface="Calibri"/>
              </a:rPr>
              <a:t>Высшее учебное заведение (ординатура) 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10" name="Скругленный прямоугольник 17"/>
          <p:cNvSpPr/>
          <p:nvPr/>
        </p:nvSpPr>
        <p:spPr>
          <a:xfrm>
            <a:off x="721832" y="2022128"/>
            <a:ext cx="1505880" cy="5727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45720" rIns="45720" numCol="1" spcCol="381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i="1" strike="noStrike" spc="-1">
                <a:solidFill>
                  <a:srgbClr val="537BF6"/>
                </a:solidFill>
                <a:latin typeface="Century Gothic"/>
                <a:ea typeface="Calibri"/>
              </a:rPr>
              <a:t>Первичная аккредитация 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1" name="Скругленный прямоугольник 18"/>
          <p:cNvSpPr/>
          <p:nvPr/>
        </p:nvSpPr>
        <p:spPr>
          <a:xfrm>
            <a:off x="6442788" y="1910961"/>
            <a:ext cx="1861920" cy="1045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45720" rIns="45720" numCol="1" spcCol="381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i="1" strike="noStrike" spc="-1">
                <a:solidFill>
                  <a:srgbClr val="537BF6"/>
                </a:solidFill>
                <a:latin typeface="Century Gothic"/>
                <a:ea typeface="Calibri"/>
              </a:rPr>
              <a:t>Первичная специализированная  аккредитация 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2" name="Скругленный прямоугольник 21"/>
          <p:cNvSpPr/>
          <p:nvPr/>
        </p:nvSpPr>
        <p:spPr>
          <a:xfrm>
            <a:off x="1371632" y="2931848"/>
            <a:ext cx="1934280" cy="8089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45720" rIns="45720" numCol="1" spcCol="381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537BF6"/>
                </a:solidFill>
                <a:latin typeface="Century Gothic"/>
                <a:ea typeface="Calibri"/>
              </a:rPr>
              <a:t>Трудоустройство в медицинскую организацию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3" name="Скругленный прямоугольник 22"/>
          <p:cNvSpPr/>
          <p:nvPr/>
        </p:nvSpPr>
        <p:spPr>
          <a:xfrm>
            <a:off x="5694152" y="3163688"/>
            <a:ext cx="1934280" cy="8089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45720" rIns="45720" numCol="1" spcCol="381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537BF6"/>
                </a:solidFill>
                <a:latin typeface="Century Gothic"/>
                <a:ea typeface="Calibri"/>
              </a:rPr>
              <a:t>Трудоустройство в медицинскую организацию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4" name="Скругленный прямоугольник 23"/>
          <p:cNvSpPr/>
          <p:nvPr/>
        </p:nvSpPr>
        <p:spPr>
          <a:xfrm>
            <a:off x="2168312" y="4196528"/>
            <a:ext cx="1661400" cy="5727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45720" rIns="45720" numCol="1" spcCol="381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 dirty="0">
                <a:solidFill>
                  <a:srgbClr val="537BF6"/>
                </a:solidFill>
                <a:latin typeface="Century Gothic"/>
                <a:ea typeface="Calibri"/>
              </a:rPr>
              <a:t>Наставничество до 2-х лет 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15" name="Скругленный прямоугольник 24"/>
          <p:cNvSpPr/>
          <p:nvPr/>
        </p:nvSpPr>
        <p:spPr>
          <a:xfrm>
            <a:off x="5128952" y="4184288"/>
            <a:ext cx="1617120" cy="5727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45720" rIns="45720" numCol="1" spcCol="381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537BF6"/>
                </a:solidFill>
                <a:latin typeface="Century Gothic"/>
                <a:ea typeface="Calibri"/>
              </a:rPr>
              <a:t>Наставничество до 3-х лет 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6" name="Скругленный прямоугольник 26"/>
          <p:cNvSpPr/>
          <p:nvPr/>
        </p:nvSpPr>
        <p:spPr>
          <a:xfrm>
            <a:off x="3483392" y="4967648"/>
            <a:ext cx="1815840" cy="5727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lIns="45720" rIns="45720" numCol="1" spcCol="381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1" i="1" strike="noStrike" spc="-1">
                <a:solidFill>
                  <a:srgbClr val="537BF6"/>
                </a:solidFill>
                <a:latin typeface="Century Gothic"/>
                <a:ea typeface="Calibri"/>
              </a:rPr>
              <a:t>Периодическая аккредитация 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7" name="Прямая соединительная линия 7"/>
          <p:cNvSpPr/>
          <p:nvPr/>
        </p:nvSpPr>
        <p:spPr>
          <a:xfrm>
            <a:off x="1474952" y="1604168"/>
            <a:ext cx="0" cy="414720"/>
          </a:xfrm>
          <a:prstGeom prst="line">
            <a:avLst/>
          </a:prstGeom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" name="Прямая соединительная линия 12"/>
          <p:cNvSpPr/>
          <p:nvPr/>
        </p:nvSpPr>
        <p:spPr>
          <a:xfrm>
            <a:off x="1474952" y="2597768"/>
            <a:ext cx="863640" cy="329760"/>
          </a:xfrm>
          <a:prstGeom prst="line">
            <a:avLst/>
          </a:prstGeom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" name="Прямая соединительная линия 15"/>
          <p:cNvSpPr/>
          <p:nvPr/>
        </p:nvSpPr>
        <p:spPr>
          <a:xfrm>
            <a:off x="2338592" y="3744728"/>
            <a:ext cx="660240" cy="441360"/>
          </a:xfrm>
          <a:prstGeom prst="line">
            <a:avLst/>
          </a:prstGeom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" name="Прямая соединительная линия 19"/>
          <p:cNvSpPr/>
          <p:nvPr/>
        </p:nvSpPr>
        <p:spPr>
          <a:xfrm>
            <a:off x="2998832" y="4779728"/>
            <a:ext cx="1392480" cy="185040"/>
          </a:xfrm>
          <a:prstGeom prst="line">
            <a:avLst/>
          </a:prstGeom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Прямая соединительная линия 30"/>
          <p:cNvSpPr/>
          <p:nvPr/>
        </p:nvSpPr>
        <p:spPr>
          <a:xfrm flipH="1">
            <a:off x="4391312" y="4760288"/>
            <a:ext cx="1546200" cy="204480"/>
          </a:xfrm>
          <a:prstGeom prst="line">
            <a:avLst/>
          </a:prstGeom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" name="Прямая соединительная линия 41"/>
          <p:cNvSpPr/>
          <p:nvPr/>
        </p:nvSpPr>
        <p:spPr>
          <a:xfrm flipH="1">
            <a:off x="5937512" y="3976568"/>
            <a:ext cx="723600" cy="204840"/>
          </a:xfrm>
          <a:prstGeom prst="line">
            <a:avLst/>
          </a:prstGeom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" name="Прямая соединительная линия 44"/>
          <p:cNvSpPr/>
          <p:nvPr/>
        </p:nvSpPr>
        <p:spPr>
          <a:xfrm flipH="1">
            <a:off x="6661112" y="2958921"/>
            <a:ext cx="748996" cy="208800"/>
          </a:xfrm>
          <a:prstGeom prst="line">
            <a:avLst/>
          </a:prstGeom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" name="Прямая соединительная линия 46"/>
          <p:cNvSpPr/>
          <p:nvPr/>
        </p:nvSpPr>
        <p:spPr>
          <a:xfrm flipH="1">
            <a:off x="7455012" y="1767158"/>
            <a:ext cx="0" cy="143803"/>
          </a:xfrm>
          <a:prstGeom prst="line">
            <a:avLst/>
          </a:prstGeom>
          <a:ln w="12700">
            <a:solidFill>
              <a:srgbClr val="5B9BD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2850617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12776"/>
            <a:ext cx="7876051" cy="438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75179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200" y="1201316"/>
            <a:ext cx="8229600" cy="114300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СРОКИ НАСТАВНИЧЕСТВА ДЛЯ ВЫПУСКНИКОВ  ВЫСШЕГО ОБРАЗОВАНИЯ-СПЕЦИАЛИТЕТ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7" y="2060848"/>
            <a:ext cx="8606185" cy="424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7941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7160" y="1124744"/>
            <a:ext cx="9072448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3350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052736"/>
            <a:ext cx="8158834" cy="459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015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/>
          <p:cNvSpPr/>
          <p:nvPr/>
        </p:nvSpPr>
        <p:spPr>
          <a:xfrm>
            <a:off x="291511" y="2037034"/>
            <a:ext cx="3426120" cy="3996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" name="Прямоугольник 6"/>
          <p:cNvSpPr/>
          <p:nvPr/>
        </p:nvSpPr>
        <p:spPr>
          <a:xfrm>
            <a:off x="2198791" y="4019194"/>
            <a:ext cx="51051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entury Gothic"/>
                <a:ea typeface="Calibri"/>
              </a:rPr>
              <a:t>Кто должен проходить наставничество?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3" name="Прямоугольник 12"/>
          <p:cNvSpPr/>
          <p:nvPr/>
        </p:nvSpPr>
        <p:spPr>
          <a:xfrm>
            <a:off x="2198791" y="4019194"/>
            <a:ext cx="51051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entury Gothic"/>
                <a:ea typeface="Calibri"/>
              </a:rPr>
              <a:t>Кто должен проходить наставничество?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4" name="Прямоугольник 13"/>
          <p:cNvSpPr/>
          <p:nvPr/>
        </p:nvSpPr>
        <p:spPr>
          <a:xfrm>
            <a:off x="2198791" y="4019194"/>
            <a:ext cx="51051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FFFFFF"/>
                </a:solidFill>
                <a:latin typeface="Century Gothic"/>
                <a:ea typeface="Calibri"/>
              </a:rPr>
              <a:t>Кто должен проходить наставничество?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5" name="Прямоугольник 23"/>
          <p:cNvSpPr/>
          <p:nvPr/>
        </p:nvSpPr>
        <p:spPr>
          <a:xfrm>
            <a:off x="1227511" y="2111194"/>
            <a:ext cx="44330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 dirty="0">
                <a:solidFill>
                  <a:srgbClr val="FFFFFF"/>
                </a:solidFill>
                <a:latin typeface="Arial"/>
                <a:ea typeface="Calibri"/>
              </a:rPr>
              <a:t>Кто должен проходить наставничество?</a:t>
            </a:r>
            <a:endParaRPr lang="ru-RU" sz="1800" b="0" strike="noStrike" spc="-1" dirty="0">
              <a:latin typeface="Arial"/>
            </a:endParaRPr>
          </a:p>
        </p:txBody>
      </p:sp>
      <p:sp>
        <p:nvSpPr>
          <p:cNvPr id="36" name="Прямоугольник 21"/>
          <p:cNvSpPr/>
          <p:nvPr/>
        </p:nvSpPr>
        <p:spPr>
          <a:xfrm>
            <a:off x="2123728" y="577591"/>
            <a:ext cx="609552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b="1" spc="-1" dirty="0" smtClean="0">
                <a:solidFill>
                  <a:srgbClr val="0070C0"/>
                </a:solidFill>
                <a:latin typeface="Century Gothic"/>
              </a:rPr>
              <a:t>ЛОКАЛЬНО-НОРМАТИВНЫЕ АКТЫ УЧРЕЖДЕНИЯ </a:t>
            </a:r>
            <a:endParaRPr lang="ru-RU" sz="1800" b="1" strike="noStrike" spc="-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41" name="Прямоугольник 25"/>
          <p:cNvSpPr/>
          <p:nvPr/>
        </p:nvSpPr>
        <p:spPr>
          <a:xfrm>
            <a:off x="291511" y="1422154"/>
            <a:ext cx="7736873" cy="8295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lvl="0" algn="ctr">
              <a:tabLst>
                <a:tab pos="0" algn="l"/>
              </a:tabLst>
            </a:pPr>
            <a:r>
              <a:rPr lang="ru-RU" sz="1600" spc="-1" dirty="0">
                <a:solidFill>
                  <a:srgbClr val="000000"/>
                </a:solidFill>
                <a:latin typeface="Century Gothic"/>
                <a:ea typeface="Calibri"/>
              </a:rPr>
              <a:t>Приказ  </a:t>
            </a:r>
            <a:r>
              <a:rPr lang="ru-RU" sz="1600" b="1" spc="-1" dirty="0">
                <a:solidFill>
                  <a:srgbClr val="000000"/>
                </a:solidFill>
                <a:latin typeface="Century Gothic"/>
                <a:ea typeface="Calibri"/>
              </a:rPr>
              <a:t>от </a:t>
            </a:r>
            <a:r>
              <a:rPr lang="ru-RU" sz="1600" b="1" spc="-1" dirty="0" smtClean="0">
                <a:solidFill>
                  <a:srgbClr val="000000"/>
                </a:solidFill>
                <a:latin typeface="Century Gothic"/>
                <a:ea typeface="Calibri"/>
              </a:rPr>
              <a:t>27 апреля </a:t>
            </a:r>
            <a:r>
              <a:rPr lang="ru-RU" sz="1600" b="1" spc="-1" dirty="0">
                <a:solidFill>
                  <a:srgbClr val="000000"/>
                </a:solidFill>
                <a:latin typeface="Century Gothic"/>
                <a:ea typeface="Calibri"/>
              </a:rPr>
              <a:t>2026 г. № </a:t>
            </a:r>
            <a:r>
              <a:rPr lang="ru-RU" sz="1600" b="1" spc="-1" dirty="0" smtClean="0">
                <a:solidFill>
                  <a:srgbClr val="000000"/>
                </a:solidFill>
                <a:latin typeface="Century Gothic"/>
                <a:ea typeface="Calibri"/>
              </a:rPr>
              <a:t>77/3-о </a:t>
            </a:r>
            <a:endParaRPr lang="ru-RU" sz="1600" spc="-1" dirty="0">
              <a:solidFill>
                <a:prstClr val="black"/>
              </a:solidFill>
              <a:latin typeface="Arial"/>
            </a:endParaRPr>
          </a:p>
          <a:p>
            <a:pPr lvl="0" algn="ctr">
              <a:tabLst>
                <a:tab pos="0" algn="l"/>
              </a:tabLst>
            </a:pPr>
            <a:r>
              <a:rPr lang="ru-RU" sz="1600" spc="-1" dirty="0">
                <a:solidFill>
                  <a:srgbClr val="000000"/>
                </a:solidFill>
                <a:latin typeface="Century Gothic"/>
                <a:ea typeface="Calibri"/>
              </a:rPr>
              <a:t>«Об утверждении Положения о наставничестве </a:t>
            </a:r>
            <a:r>
              <a:rPr lang="ru-RU" sz="1600" spc="-1" dirty="0" smtClean="0">
                <a:solidFill>
                  <a:srgbClr val="000000"/>
                </a:solidFill>
                <a:latin typeface="Century Gothic"/>
                <a:ea typeface="Calibri"/>
              </a:rPr>
              <a:t>                                          СПб </a:t>
            </a:r>
            <a:r>
              <a:rPr lang="ru-RU" sz="1600" spc="-1" dirty="0">
                <a:solidFill>
                  <a:srgbClr val="000000"/>
                </a:solidFill>
                <a:latin typeface="Century Gothic"/>
                <a:ea typeface="Calibri"/>
              </a:rPr>
              <a:t>ГБУЗ </a:t>
            </a:r>
            <a:r>
              <a:rPr lang="ru-RU" sz="1600" spc="-1" dirty="0" smtClean="0">
                <a:solidFill>
                  <a:srgbClr val="000000"/>
                </a:solidFill>
                <a:latin typeface="Century Gothic"/>
                <a:ea typeface="Calibri"/>
              </a:rPr>
              <a:t>«Городская поликлиника № 43»</a:t>
            </a:r>
            <a:endParaRPr lang="ru-RU" sz="1600" spc="-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648" y="2549314"/>
            <a:ext cx="61926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0" algn="l"/>
              </a:tabLst>
            </a:pPr>
            <a:r>
              <a:rPr lang="ru-RU" sz="1400" b="1" spc="-1" dirty="0">
                <a:solidFill>
                  <a:srgbClr val="3764F5"/>
                </a:solidFill>
                <a:latin typeface="Century Gothic"/>
                <a:ea typeface="Calibri"/>
              </a:rPr>
              <a:t>Категория:  </a:t>
            </a:r>
            <a:endParaRPr lang="ru-RU" sz="1400" spc="-1" dirty="0">
              <a:solidFill>
                <a:prstClr val="black"/>
              </a:solidFill>
              <a:latin typeface="Arial"/>
            </a:endParaRPr>
          </a:p>
          <a:p>
            <a:pPr lvl="0">
              <a:tabLst>
                <a:tab pos="0" algn="l"/>
              </a:tabLst>
            </a:pPr>
            <a:r>
              <a:rPr lang="ru-RU" sz="1400" spc="-1" dirty="0">
                <a:solidFill>
                  <a:srgbClr val="000000"/>
                </a:solidFill>
                <a:latin typeface="Century Gothic"/>
                <a:ea typeface="Calibri"/>
              </a:rPr>
              <a:t>- выпускники высших и средних специальных учебных заведений, впервые прошедшие первичную (первичную специализированную) аккредитацию специалиста (входящие в перечень специальностей (пр. МЗ РФ от 05.03.2026 г № 166н)</a:t>
            </a:r>
            <a:endParaRPr lang="ru-RU" sz="1400" spc="-1" dirty="0">
              <a:solidFill>
                <a:prstClr val="black"/>
              </a:solidFill>
              <a:latin typeface="Arial"/>
            </a:endParaRPr>
          </a:p>
          <a:p>
            <a:pPr lvl="0">
              <a:tabLst>
                <a:tab pos="0" algn="l"/>
              </a:tabLst>
            </a:pPr>
            <a:endParaRPr lang="ru-RU" sz="1400" b="1" spc="-1" dirty="0" smtClean="0">
              <a:solidFill>
                <a:srgbClr val="3764F5"/>
              </a:solidFill>
              <a:latin typeface="Century Gothic"/>
              <a:ea typeface="Calibri"/>
            </a:endParaRPr>
          </a:p>
          <a:p>
            <a:pPr lvl="0">
              <a:tabLst>
                <a:tab pos="0" algn="l"/>
              </a:tabLst>
            </a:pPr>
            <a:r>
              <a:rPr lang="ru-RU" sz="1400" b="1" spc="-1" dirty="0" smtClean="0">
                <a:solidFill>
                  <a:srgbClr val="3764F5"/>
                </a:solidFill>
                <a:latin typeface="Century Gothic"/>
                <a:ea typeface="Calibri"/>
              </a:rPr>
              <a:t>Срок</a:t>
            </a:r>
            <a:r>
              <a:rPr lang="ru-RU" sz="1400" b="1" spc="-1" dirty="0">
                <a:solidFill>
                  <a:srgbClr val="3764F5"/>
                </a:solidFill>
                <a:latin typeface="Century Gothic"/>
                <a:ea typeface="Calibri"/>
              </a:rPr>
              <a:t>: </a:t>
            </a:r>
            <a:r>
              <a:rPr lang="ru-RU" sz="1400" spc="-1" dirty="0">
                <a:solidFill>
                  <a:srgbClr val="000000"/>
                </a:solidFill>
                <a:latin typeface="Century Gothic"/>
                <a:ea typeface="Calibri"/>
              </a:rPr>
              <a:t>1,5-3 года </a:t>
            </a:r>
            <a:endParaRPr lang="ru-RU" sz="1400" spc="-1" dirty="0">
              <a:solidFill>
                <a:prstClr val="black"/>
              </a:solidFill>
              <a:latin typeface="Arial"/>
            </a:endParaRPr>
          </a:p>
          <a:p>
            <a:pPr lvl="0">
              <a:tabLst>
                <a:tab pos="0" algn="l"/>
              </a:tabLst>
            </a:pPr>
            <a:endParaRPr lang="ru-RU" sz="1400" b="1" spc="-1" dirty="0" smtClean="0">
              <a:solidFill>
                <a:srgbClr val="3764F5"/>
              </a:solidFill>
              <a:latin typeface="Century Gothic"/>
              <a:ea typeface="Calibri"/>
            </a:endParaRPr>
          </a:p>
          <a:p>
            <a:pPr lvl="0">
              <a:tabLst>
                <a:tab pos="0" algn="l"/>
              </a:tabLst>
            </a:pPr>
            <a:r>
              <a:rPr lang="ru-RU" sz="1400" b="1" spc="-1" dirty="0" smtClean="0">
                <a:solidFill>
                  <a:srgbClr val="3764F5"/>
                </a:solidFill>
                <a:latin typeface="Century Gothic"/>
                <a:ea typeface="Calibri"/>
              </a:rPr>
              <a:t>Наставник</a:t>
            </a:r>
            <a:r>
              <a:rPr lang="ru-RU" sz="1400" b="1" spc="-1" dirty="0">
                <a:solidFill>
                  <a:srgbClr val="3764F5"/>
                </a:solidFill>
                <a:latin typeface="Century Gothic"/>
                <a:ea typeface="Calibri"/>
              </a:rPr>
              <a:t>: </a:t>
            </a:r>
            <a:r>
              <a:rPr lang="ru-RU" sz="1400" spc="-1" dirty="0">
                <a:solidFill>
                  <a:srgbClr val="000000"/>
                </a:solidFill>
                <a:latin typeface="Century Gothic"/>
                <a:ea typeface="Calibri"/>
              </a:rPr>
              <a:t>стаж от 5 лет </a:t>
            </a:r>
            <a:endParaRPr lang="ru-RU" sz="1400" spc="-1" dirty="0">
              <a:solidFill>
                <a:prstClr val="black"/>
              </a:solidFill>
              <a:latin typeface="Arial"/>
            </a:endParaRPr>
          </a:p>
          <a:p>
            <a:pPr lvl="0">
              <a:tabLst>
                <a:tab pos="0" algn="l"/>
              </a:tabLst>
            </a:pPr>
            <a:endParaRPr lang="ru-RU" sz="1400" b="1" spc="-1" dirty="0" smtClean="0">
              <a:solidFill>
                <a:srgbClr val="3764F5"/>
              </a:solidFill>
              <a:latin typeface="Century Gothic"/>
              <a:ea typeface="Calibri"/>
            </a:endParaRPr>
          </a:p>
          <a:p>
            <a:pPr lvl="0">
              <a:tabLst>
                <a:tab pos="0" algn="l"/>
              </a:tabLst>
            </a:pPr>
            <a:r>
              <a:rPr lang="ru-RU" sz="1400" b="1" spc="-1" dirty="0" smtClean="0">
                <a:solidFill>
                  <a:srgbClr val="3764F5"/>
                </a:solidFill>
                <a:latin typeface="Century Gothic"/>
                <a:ea typeface="Calibri"/>
              </a:rPr>
              <a:t>Оплата</a:t>
            </a:r>
            <a:r>
              <a:rPr lang="ru-RU" sz="1400" b="1" spc="-1" dirty="0">
                <a:solidFill>
                  <a:srgbClr val="3764F5"/>
                </a:solidFill>
                <a:latin typeface="Century Gothic"/>
                <a:ea typeface="Calibri"/>
              </a:rPr>
              <a:t>: </a:t>
            </a:r>
            <a:r>
              <a:rPr lang="ru-RU" sz="1400" spc="-1" dirty="0">
                <a:solidFill>
                  <a:srgbClr val="000000"/>
                </a:solidFill>
                <a:latin typeface="Century Gothic"/>
                <a:ea typeface="Calibri"/>
              </a:rPr>
              <a:t>5 % </a:t>
            </a:r>
            <a:r>
              <a:rPr lang="ru-RU" sz="1400" spc="-1" dirty="0" smtClean="0">
                <a:solidFill>
                  <a:srgbClr val="000000"/>
                </a:solidFill>
                <a:latin typeface="Century Gothic"/>
                <a:ea typeface="Calibri"/>
              </a:rPr>
              <a:t>от должностного оклада  </a:t>
            </a:r>
            <a:r>
              <a:rPr lang="ru-RU" sz="1400" spc="-1" dirty="0">
                <a:solidFill>
                  <a:srgbClr val="000000"/>
                </a:solidFill>
                <a:latin typeface="Century Gothic"/>
                <a:ea typeface="Calibri"/>
              </a:rPr>
              <a:t>ежемесячно пропорционально отработанному времени </a:t>
            </a:r>
            <a:endParaRPr lang="ru-RU" sz="1400" spc="-1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27468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12686</TotalTime>
  <Words>552</Words>
  <Application>Microsoft Office PowerPoint</Application>
  <PresentationFormat>Экран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Санкт-Петербургское государственное бюджетное учреждение здравоохранения  «Городская поликлиника № 43» </vt:lpstr>
      <vt:lpstr>Слайд 2</vt:lpstr>
      <vt:lpstr>Нормативно-правовая база</vt:lpstr>
      <vt:lpstr>Слайд 4</vt:lpstr>
      <vt:lpstr>Слайд 5</vt:lpstr>
      <vt:lpstr>СРОКИ НАСТАВНИЧЕСТВА ДЛЯ ВЫПУСКНИКОВ  ВЫСШЕГО ОБРАЗОВАНИЯ-СПЕЦИАЛИТЕТ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Уважаемые коллеги!</dc:title>
  <dc:creator>s.koval</dc:creator>
  <cp:lastModifiedBy>u.naumenko</cp:lastModifiedBy>
  <cp:revision>519</cp:revision>
  <cp:lastPrinted>2025-06-18T06:18:51Z</cp:lastPrinted>
  <dcterms:created xsi:type="dcterms:W3CDTF">2022-06-15T12:03:19Z</dcterms:created>
  <dcterms:modified xsi:type="dcterms:W3CDTF">2026-08-24T13:10:03Z</dcterms:modified>
</cp:coreProperties>
</file>